
<file path=[Content_Types].xml><?xml version="1.0" encoding="utf-8"?>
<Types xmlns="http://schemas.openxmlformats.org/package/2006/content-types">
  <Default Extension="fntdata" ContentType="application/x-fontdata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1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2.xml" ContentType="application/vnd.openxmlformats-officedocument.presentationml.tags+xml"/>
  <Override PartName="/ppt/notesSlides/notesSlide8.xml" ContentType="application/vnd.openxmlformats-officedocument.presentationml.notesSlide+xml"/>
  <Override PartName="/ppt/tags/tag3.xml" ContentType="application/vnd.openxmlformats-officedocument.presentationml.tags+xml"/>
  <Override PartName="/ppt/notesSlides/notesSlide9.xml" ContentType="application/vnd.openxmlformats-officedocument.presentationml.notesSlide+xml"/>
  <Override PartName="/ppt/tags/tag4.xml" ContentType="application/vnd.openxmlformats-officedocument.presentationml.tags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embeddedFontLst>
    <p:embeddedFont>
      <p:font typeface="Cambria Math" panose="02040503050406030204" pitchFamily="18" charset="0"/>
      <p:regular r:id="rId13"/>
    </p:embeddedFont>
    <p:embeddedFont>
      <p:font typeface="Quicksand" pitchFamily="2" charset="77"/>
      <p:regular r:id="rId14"/>
      <p:bold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B92"/>
    <a:srgbClr val="FFD5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AECE35A-EED3-427D-9D60-4F56E8162376}">
  <a:tblStyle styleId="{6AECE35A-EED3-427D-9D60-4F56E816237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C26A1B10-B252-4223-B86F-04C9745F295D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48"/>
  </p:normalViewPr>
  <p:slideViewPr>
    <p:cSldViewPr snapToGrid="0" snapToObjects="1">
      <p:cViewPr>
        <p:scale>
          <a:sx n="160" d="100"/>
          <a:sy n="160" d="100"/>
        </p:scale>
        <p:origin x="240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93798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851454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6905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65421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44918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48549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51799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89643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319175" y="2233519"/>
            <a:ext cx="66804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cxnSp>
        <p:nvCxnSpPr>
          <p:cNvPr id="11" name="Google Shape;11;p2"/>
          <p:cNvCxnSpPr>
            <a:stCxn id="12" idx="4"/>
          </p:cNvCxnSpPr>
          <p:nvPr/>
        </p:nvCxnSpPr>
        <p:spPr>
          <a:xfrm>
            <a:off x="939750" y="2832475"/>
            <a:ext cx="0" cy="231090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Google Shape;12;p2"/>
          <p:cNvSpPr/>
          <p:nvPr/>
        </p:nvSpPr>
        <p:spPr>
          <a:xfrm>
            <a:off x="845250" y="2643475"/>
            <a:ext cx="189000" cy="189000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1165475" y="549649"/>
            <a:ext cx="6858000" cy="34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body" idx="1"/>
          </p:nvPr>
        </p:nvSpPr>
        <p:spPr>
          <a:xfrm>
            <a:off x="1165475" y="1174117"/>
            <a:ext cx="33069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◦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2"/>
          </p:nvPr>
        </p:nvSpPr>
        <p:spPr>
          <a:xfrm>
            <a:off x="4671570" y="1174117"/>
            <a:ext cx="33069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◦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sldNum" idx="12"/>
          </p:nvPr>
        </p:nvSpPr>
        <p:spPr>
          <a:xfrm>
            <a:off x="8523157" y="47521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7" name="Google Shape;37;p6"/>
          <p:cNvCxnSpPr/>
          <p:nvPr/>
        </p:nvCxnSpPr>
        <p:spPr>
          <a:xfrm>
            <a:off x="945638" y="0"/>
            <a:ext cx="0" cy="514350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Google Shape;38;p6"/>
          <p:cNvSpPr/>
          <p:nvPr/>
        </p:nvSpPr>
        <p:spPr>
          <a:xfrm>
            <a:off x="874396" y="605794"/>
            <a:ext cx="142500" cy="142500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6"/>
          <p:cNvSpPr/>
          <p:nvPr/>
        </p:nvSpPr>
        <p:spPr>
          <a:xfrm>
            <a:off x="844675" y="1400721"/>
            <a:ext cx="201900" cy="201900"/>
          </a:xfrm>
          <a:prstGeom prst="ellipse">
            <a:avLst/>
          </a:prstGeom>
          <a:solidFill>
            <a:srgbClr val="2E3037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79706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165475" y="549649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icksand"/>
              <a:buNone/>
              <a:defRPr sz="18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165498" y="1086799"/>
            <a:ext cx="68580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icksand"/>
              <a:buChar char="◦"/>
              <a:defRPr sz="24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icksand"/>
              <a:buChar char="▫"/>
              <a:defRPr sz="24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icksand"/>
              <a:buChar char="■"/>
              <a:defRPr sz="24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Char char="●"/>
              <a:defRPr sz="24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Char char="○"/>
              <a:defRPr sz="24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Char char="■"/>
              <a:defRPr sz="24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Char char="●"/>
              <a:defRPr sz="24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Char char="○"/>
              <a:defRPr sz="24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icksand"/>
              <a:buChar char="■"/>
              <a:defRPr sz="24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23157" y="4752131"/>
            <a:ext cx="548700" cy="31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2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algn="r">
              <a:buNone/>
              <a:defRPr sz="12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algn="r">
              <a:buNone/>
              <a:defRPr sz="12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algn="r">
              <a:buNone/>
              <a:defRPr sz="12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algn="r">
              <a:buNone/>
              <a:defRPr sz="12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algn="r">
              <a:buNone/>
              <a:defRPr sz="12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algn="r">
              <a:buNone/>
              <a:defRPr sz="12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algn="r">
              <a:buNone/>
              <a:defRPr sz="12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algn="r">
              <a:buNone/>
              <a:defRPr sz="12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9" r:id="rId2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audio" Target="../media/media10.m4a"/><Relationship Id="rId7" Type="http://schemas.openxmlformats.org/officeDocument/2006/relationships/image" Target="../media/image10.png"/><Relationship Id="rId2" Type="http://schemas.microsoft.com/office/2007/relationships/media" Target="../media/media10.m4a"/><Relationship Id="rId1" Type="http://schemas.openxmlformats.org/officeDocument/2006/relationships/tags" Target="../tags/tag4.xml"/><Relationship Id="rId6" Type="http://schemas.openxmlformats.org/officeDocument/2006/relationships/image" Target="../media/image9.png"/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audio" Target="../media/media6.m4a"/><Relationship Id="rId7" Type="http://schemas.openxmlformats.org/officeDocument/2006/relationships/image" Target="../media/image3.png"/><Relationship Id="rId2" Type="http://schemas.microsoft.com/office/2007/relationships/media" Target="../media/media6.m4a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audio" Target="../media/media8.m4a"/><Relationship Id="rId7" Type="http://schemas.openxmlformats.org/officeDocument/2006/relationships/image" Target="../media/image6.png"/><Relationship Id="rId2" Type="http://schemas.microsoft.com/office/2007/relationships/media" Target="../media/media8.m4a"/><Relationship Id="rId1" Type="http://schemas.openxmlformats.org/officeDocument/2006/relationships/tags" Target="../tags/tag2.xml"/><Relationship Id="rId6" Type="http://schemas.openxmlformats.org/officeDocument/2006/relationships/image" Target="../media/image5.png"/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audio" Target="../media/media9.m4a"/><Relationship Id="rId7" Type="http://schemas.openxmlformats.org/officeDocument/2006/relationships/image" Target="../media/image8.png"/><Relationship Id="rId2" Type="http://schemas.microsoft.com/office/2007/relationships/media" Target="../media/media9.m4a"/><Relationship Id="rId1" Type="http://schemas.openxmlformats.org/officeDocument/2006/relationships/tags" Target="../tags/tag3.xml"/><Relationship Id="rId6" Type="http://schemas.openxmlformats.org/officeDocument/2006/relationships/image" Target="../media/image7.png"/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2"/>
          <p:cNvSpPr txBox="1">
            <a:spLocks noGrp="1"/>
          </p:cNvSpPr>
          <p:nvPr>
            <p:ph type="ctrTitle"/>
          </p:nvPr>
        </p:nvSpPr>
        <p:spPr>
          <a:xfrm>
            <a:off x="1295526" y="452015"/>
            <a:ext cx="5759542" cy="26380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A long video caption generation algorithm for big video data retrieval</a:t>
            </a:r>
            <a:endParaRPr sz="4000" dirty="0"/>
          </a:p>
        </p:txBody>
      </p:sp>
      <p:sp>
        <p:nvSpPr>
          <p:cNvPr id="3" name="Google Shape;71;p12">
            <a:extLst>
              <a:ext uri="{FF2B5EF4-FFF2-40B4-BE49-F238E27FC236}">
                <a16:creationId xmlns:a16="http://schemas.microsoft.com/office/drawing/2014/main" id="{FE5546E0-9FFC-C843-979D-BAADC01D2658}"/>
              </a:ext>
            </a:extLst>
          </p:cNvPr>
          <p:cNvSpPr txBox="1">
            <a:spLocks/>
          </p:cNvSpPr>
          <p:nvPr/>
        </p:nvSpPr>
        <p:spPr>
          <a:xfrm>
            <a:off x="1566167" y="2979025"/>
            <a:ext cx="5220888" cy="3087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Quicksand"/>
              <a:buNone/>
              <a:defRPr sz="50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Quicksand"/>
              <a:buNone/>
              <a:defRPr sz="50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Quicksand"/>
              <a:buNone/>
              <a:defRPr sz="50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Quicksand"/>
              <a:buNone/>
              <a:defRPr sz="50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Quicksand"/>
              <a:buNone/>
              <a:defRPr sz="50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Quicksand"/>
              <a:buNone/>
              <a:defRPr sz="50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Quicksand"/>
              <a:buNone/>
              <a:defRPr sz="50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Quicksand"/>
              <a:buNone/>
              <a:defRPr sz="50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Quicksand"/>
              <a:buNone/>
              <a:defRPr sz="50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1600" dirty="0" err="1">
                <a:solidFill>
                  <a:srgbClr val="FFC000"/>
                </a:solidFill>
              </a:rPr>
              <a:t>Songtao</a:t>
            </a:r>
            <a:r>
              <a:rPr lang="en-US" sz="1600" dirty="0">
                <a:solidFill>
                  <a:srgbClr val="FFC000"/>
                </a:solidFill>
              </a:rPr>
              <a:t> Ding, </a:t>
            </a:r>
            <a:r>
              <a:rPr lang="en-US" sz="1600" dirty="0" err="1">
                <a:solidFill>
                  <a:srgbClr val="FFC000"/>
                </a:solidFill>
              </a:rPr>
              <a:t>Shiru</a:t>
            </a:r>
            <a:r>
              <a:rPr lang="en-US" sz="1600" dirty="0">
                <a:solidFill>
                  <a:srgbClr val="FFC000"/>
                </a:solidFill>
              </a:rPr>
              <a:t> Qu, Yuling Xi, </a:t>
            </a:r>
            <a:r>
              <a:rPr lang="en-US" sz="1600" dirty="0" err="1">
                <a:solidFill>
                  <a:srgbClr val="FFC000"/>
                </a:solidFill>
              </a:rPr>
              <a:t>Shaohua</a:t>
            </a:r>
            <a:r>
              <a:rPr lang="en-US" sz="1600" dirty="0">
                <a:solidFill>
                  <a:srgbClr val="FFC000"/>
                </a:solidFill>
              </a:rPr>
              <a:t> Wan, 2018</a:t>
            </a:r>
          </a:p>
        </p:txBody>
      </p:sp>
      <p:sp>
        <p:nvSpPr>
          <p:cNvPr id="4" name="Google Shape;71;p12">
            <a:extLst>
              <a:ext uri="{FF2B5EF4-FFF2-40B4-BE49-F238E27FC236}">
                <a16:creationId xmlns:a16="http://schemas.microsoft.com/office/drawing/2014/main" id="{4C87B4B8-91F7-C145-A859-FE120F1C94B9}"/>
              </a:ext>
            </a:extLst>
          </p:cNvPr>
          <p:cNvSpPr txBox="1">
            <a:spLocks/>
          </p:cNvSpPr>
          <p:nvPr/>
        </p:nvSpPr>
        <p:spPr>
          <a:xfrm>
            <a:off x="1651563" y="3485493"/>
            <a:ext cx="5047467" cy="12059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Quicksand"/>
              <a:buNone/>
              <a:defRPr sz="50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Quicksand"/>
              <a:buNone/>
              <a:defRPr sz="50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Quicksand"/>
              <a:buNone/>
              <a:defRPr sz="50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Quicksand"/>
              <a:buNone/>
              <a:defRPr sz="50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Quicksand"/>
              <a:buNone/>
              <a:defRPr sz="50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Quicksand"/>
              <a:buNone/>
              <a:defRPr sz="50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Quicksand"/>
              <a:buNone/>
              <a:defRPr sz="50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Quicksand"/>
              <a:buNone/>
              <a:defRPr sz="50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Font typeface="Quicksand"/>
              <a:buNone/>
              <a:defRPr sz="5000" b="0" i="0" u="none" strike="noStrike" cap="non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en-US" sz="16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Presented By:</a:t>
            </a:r>
          </a:p>
          <a:p>
            <a:r>
              <a:rPr lang="en-US" sz="1600" dirty="0">
                <a:solidFill>
                  <a:srgbClr val="00B050"/>
                </a:solidFill>
              </a:rPr>
              <a:t>Zahra </a:t>
            </a:r>
            <a:r>
              <a:rPr lang="en-US" sz="1600" dirty="0" err="1">
                <a:solidFill>
                  <a:srgbClr val="00B050"/>
                </a:solidFill>
              </a:rPr>
              <a:t>Moosavi</a:t>
            </a:r>
            <a:r>
              <a:rPr lang="en-US" sz="1600" dirty="0">
                <a:solidFill>
                  <a:srgbClr val="00B050"/>
                </a:solidFill>
              </a:rPr>
              <a:t> Movahed 810196629</a:t>
            </a:r>
          </a:p>
          <a:p>
            <a:r>
              <a:rPr lang="en-US" sz="1600" dirty="0">
                <a:solidFill>
                  <a:srgbClr val="00B050"/>
                </a:solidFill>
              </a:rPr>
              <a:t>Amir Mohammad </a:t>
            </a:r>
            <a:r>
              <a:rPr lang="en-US" sz="1600" dirty="0" err="1">
                <a:solidFill>
                  <a:srgbClr val="00B050"/>
                </a:solidFill>
              </a:rPr>
              <a:t>Ranjbar</a:t>
            </a:r>
            <a:r>
              <a:rPr lang="en-US" sz="1600" dirty="0">
                <a:solidFill>
                  <a:srgbClr val="00B050"/>
                </a:solidFill>
              </a:rPr>
              <a:t> </a:t>
            </a:r>
            <a:r>
              <a:rPr lang="en-US" sz="1600" dirty="0" err="1">
                <a:solidFill>
                  <a:srgbClr val="00B050"/>
                </a:solidFill>
              </a:rPr>
              <a:t>Pazoki</a:t>
            </a:r>
            <a:r>
              <a:rPr lang="en-US" sz="1600" dirty="0">
                <a:solidFill>
                  <a:srgbClr val="00B050"/>
                </a:solidFill>
              </a:rPr>
              <a:t> 810199340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E8B3169E-4CA4-9E49-80AE-90386C597BD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 advTm="19005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 txBox="1">
            <a:spLocks noGrp="1"/>
          </p:cNvSpPr>
          <p:nvPr>
            <p:ph type="title"/>
          </p:nvPr>
        </p:nvSpPr>
        <p:spPr>
          <a:xfrm>
            <a:off x="1165475" y="604610"/>
            <a:ext cx="6858000" cy="34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Results</a:t>
            </a:r>
            <a:endParaRPr sz="2400" dirty="0"/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xfrm>
            <a:off x="8523157" y="47521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AD5953C-0B38-1C4B-8A54-C3200B0D130C}"/>
              </a:ext>
            </a:extLst>
          </p:cNvPr>
          <p:cNvGrpSpPr/>
          <p:nvPr/>
        </p:nvGrpSpPr>
        <p:grpSpPr>
          <a:xfrm>
            <a:off x="1190207" y="1024352"/>
            <a:ext cx="7607300" cy="3727779"/>
            <a:chOff x="1190207" y="949610"/>
            <a:chExt cx="7607300" cy="3727779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39575876-4DA9-7946-A0AB-1A916042449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190207" y="949610"/>
              <a:ext cx="7607300" cy="345440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A8B5051-C403-4645-8DBF-FC2365CA6D9F}"/>
                </a:ext>
              </a:extLst>
            </p:cNvPr>
            <p:cNvSpPr txBox="1"/>
            <p:nvPr/>
          </p:nvSpPr>
          <p:spPr>
            <a:xfrm>
              <a:off x="3278534" y="4400390"/>
              <a:ext cx="263188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R" sz="1200" dirty="0">
                  <a:solidFill>
                    <a:schemeClr val="bg1"/>
                  </a:solidFill>
                </a:rPr>
                <a:t>Compare this method with others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8FE5D235-4D40-D547-8F81-A3F65AAEB297}"/>
              </a:ext>
            </a:extLst>
          </p:cNvPr>
          <p:cNvGrpSpPr/>
          <p:nvPr/>
        </p:nvGrpSpPr>
        <p:grpSpPr>
          <a:xfrm>
            <a:off x="0" y="879506"/>
            <a:ext cx="9144000" cy="4030275"/>
            <a:chOff x="0" y="662339"/>
            <a:chExt cx="9144000" cy="4030275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7ABD299-2543-8C4F-B4B1-BA8F397BD4A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0" y="662339"/>
              <a:ext cx="9144000" cy="3818821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31DF634-BD1C-BE45-BD6E-6035FA3E1A07}"/>
                </a:ext>
              </a:extLst>
            </p:cNvPr>
            <p:cNvSpPr txBox="1"/>
            <p:nvPr/>
          </p:nvSpPr>
          <p:spPr>
            <a:xfrm>
              <a:off x="3256059" y="4415615"/>
              <a:ext cx="263188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R" sz="1200" dirty="0">
                  <a:solidFill>
                    <a:schemeClr val="bg1"/>
                  </a:solidFill>
                </a:rPr>
                <a:t>Example of output</a:t>
              </a:r>
            </a:p>
          </p:txBody>
        </p:sp>
      </p:grp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55B87AE7-DEE2-F942-A74D-CA4CE5CB458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84353599"/>
      </p:ext>
    </p:extLst>
  </p:cSld>
  <p:clrMapOvr>
    <a:masterClrMapping/>
  </p:clrMapOvr>
  <p:transition advTm="62131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 txBox="1">
            <a:spLocks noGrp="1"/>
          </p:cNvSpPr>
          <p:nvPr>
            <p:ph type="title"/>
          </p:nvPr>
        </p:nvSpPr>
        <p:spPr>
          <a:xfrm>
            <a:off x="1165475" y="604610"/>
            <a:ext cx="6858000" cy="34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Introduction to problem</a:t>
            </a:r>
            <a:endParaRPr sz="2400" dirty="0"/>
          </a:p>
        </p:txBody>
      </p:sp>
      <p:sp>
        <p:nvSpPr>
          <p:cNvPr id="77" name="Google Shape;77;p13"/>
          <p:cNvSpPr txBox="1"/>
          <p:nvPr/>
        </p:nvSpPr>
        <p:spPr>
          <a:xfrm>
            <a:off x="1280160" y="2239295"/>
            <a:ext cx="3451800" cy="23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Application:</a:t>
            </a:r>
          </a:p>
          <a:p>
            <a:pPr marL="171450" lvl="0" indent="-171450" algn="l" rtl="0"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Video data retrieval</a:t>
            </a:r>
          </a:p>
          <a:p>
            <a:pPr marL="171450" lvl="0" indent="-171450" algn="l" rtl="0"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Automatic driving</a:t>
            </a:r>
          </a:p>
          <a:p>
            <a:pPr marL="171450" lvl="0" indent="-171450" algn="l" rtl="0"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Visual impaired people self-care</a:t>
            </a:r>
          </a:p>
          <a:p>
            <a:pPr marL="171450" lvl="0" indent="-171450" algn="l" rtl="0"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Video surveillance</a:t>
            </a:r>
          </a:p>
          <a:p>
            <a:pPr lvl="0" algn="l" rtl="0"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endParaRPr lang="en-US" sz="1200" dirty="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 dirty="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xfrm>
            <a:off x="8523157" y="47521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1A4BEE-1D79-CE4D-9715-3A5458FA944F}"/>
              </a:ext>
            </a:extLst>
          </p:cNvPr>
          <p:cNvSpPr txBox="1"/>
          <p:nvPr/>
        </p:nvSpPr>
        <p:spPr>
          <a:xfrm>
            <a:off x="1280160" y="1399429"/>
            <a:ext cx="1152939" cy="30777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IR" dirty="0">
                <a:solidFill>
                  <a:schemeClr val="bg1"/>
                </a:solidFill>
              </a:rPr>
              <a:t>Long Video</a:t>
            </a:r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162BE005-CCCB-E545-98F5-02D7ED73968A}"/>
              </a:ext>
            </a:extLst>
          </p:cNvPr>
          <p:cNvSpPr/>
          <p:nvPr/>
        </p:nvSpPr>
        <p:spPr>
          <a:xfrm>
            <a:off x="2631884" y="1399429"/>
            <a:ext cx="1025717" cy="3077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R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66A8465-5DB7-9046-9AB5-EF37A38FB3B6}"/>
              </a:ext>
            </a:extLst>
          </p:cNvPr>
          <p:cNvSpPr txBox="1"/>
          <p:nvPr/>
        </p:nvSpPr>
        <p:spPr>
          <a:xfrm>
            <a:off x="3762291" y="1399428"/>
            <a:ext cx="1652547" cy="30777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IR" dirty="0">
                <a:solidFill>
                  <a:schemeClr val="bg1"/>
                </a:solidFill>
              </a:rPr>
              <a:t>Extract key frames</a:t>
            </a:r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93170586-FB98-DA4A-92D9-9AF9B65C27E5}"/>
              </a:ext>
            </a:extLst>
          </p:cNvPr>
          <p:cNvSpPr/>
          <p:nvPr/>
        </p:nvSpPr>
        <p:spPr>
          <a:xfrm>
            <a:off x="5519528" y="1399427"/>
            <a:ext cx="1025717" cy="3077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R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150E68B-7C72-3F41-AAE5-F964A0E31734}"/>
              </a:ext>
            </a:extLst>
          </p:cNvPr>
          <p:cNvSpPr txBox="1"/>
          <p:nvPr/>
        </p:nvSpPr>
        <p:spPr>
          <a:xfrm>
            <a:off x="6710903" y="1399427"/>
            <a:ext cx="1812254" cy="30777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IR" dirty="0">
                <a:solidFill>
                  <a:schemeClr val="bg1"/>
                </a:solidFill>
              </a:rPr>
              <a:t>Caption Generation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83D736AC-0C13-F54C-B68E-B17A5A04EAD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 advTm="79398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 txBox="1">
            <a:spLocks noGrp="1"/>
          </p:cNvSpPr>
          <p:nvPr>
            <p:ph type="title"/>
          </p:nvPr>
        </p:nvSpPr>
        <p:spPr>
          <a:xfrm>
            <a:off x="1165475" y="604610"/>
            <a:ext cx="6858000" cy="34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Key parts of problem</a:t>
            </a:r>
            <a:endParaRPr sz="2400" dirty="0"/>
          </a:p>
        </p:txBody>
      </p:sp>
      <p:sp>
        <p:nvSpPr>
          <p:cNvPr id="77" name="Google Shape;77;p13"/>
          <p:cNvSpPr txBox="1"/>
          <p:nvPr/>
        </p:nvSpPr>
        <p:spPr>
          <a:xfrm>
            <a:off x="1264257" y="1245382"/>
            <a:ext cx="5096786" cy="18635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Identification of interesting segments</a:t>
            </a:r>
          </a:p>
          <a:p>
            <a:pPr marL="171450" lvl="0" indent="-171450" algn="l" rtl="0"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marL="171450" lvl="0" indent="-171450" algn="l" rtl="0"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Automatic selection of video key frames</a:t>
            </a:r>
          </a:p>
          <a:p>
            <a:pPr marL="171450" lvl="0" indent="-171450" algn="l" rtl="0"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marL="171450" lvl="0" indent="-171450" algn="l" rtl="0"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Image caption Generation</a:t>
            </a:r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xfrm>
            <a:off x="8523157" y="47521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4B14E75E-A75B-F64A-8FF5-10D3091567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917905"/>
      </p:ext>
    </p:extLst>
  </p:cSld>
  <p:clrMapOvr>
    <a:masterClrMapping/>
  </p:clrMapOvr>
  <p:transition advTm="27608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 txBox="1">
            <a:spLocks noGrp="1"/>
          </p:cNvSpPr>
          <p:nvPr>
            <p:ph type="title"/>
          </p:nvPr>
        </p:nvSpPr>
        <p:spPr>
          <a:xfrm>
            <a:off x="1165475" y="604610"/>
            <a:ext cx="6858000" cy="34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Previous works</a:t>
            </a:r>
            <a:endParaRPr sz="2400" dirty="0"/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xfrm>
            <a:off x="8523157" y="47521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10" name="Google Shape;77;p13">
            <a:extLst>
              <a:ext uri="{FF2B5EF4-FFF2-40B4-BE49-F238E27FC236}">
                <a16:creationId xmlns:a16="http://schemas.microsoft.com/office/drawing/2014/main" id="{E5EE4616-1BE9-5F41-9AE1-953A20902E6E}"/>
              </a:ext>
            </a:extLst>
          </p:cNvPr>
          <p:cNvSpPr txBox="1"/>
          <p:nvPr/>
        </p:nvSpPr>
        <p:spPr>
          <a:xfrm>
            <a:off x="1165475" y="1212077"/>
            <a:ext cx="4670782" cy="15455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Key frames selection</a:t>
            </a:r>
          </a:p>
          <a:p>
            <a:pPr marL="171450" lvl="0" indent="-171450" algn="l" rtl="0"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Frames with higher contrast, sharpness and color</a:t>
            </a:r>
          </a:p>
          <a:p>
            <a:pPr marL="171450" lvl="0" indent="-171450" algn="l" rtl="0"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Emphasis on objects, people and facial information</a:t>
            </a:r>
          </a:p>
        </p:txBody>
      </p:sp>
      <p:sp>
        <p:nvSpPr>
          <p:cNvPr id="6" name="Google Shape;77;p13">
            <a:extLst>
              <a:ext uri="{FF2B5EF4-FFF2-40B4-BE49-F238E27FC236}">
                <a16:creationId xmlns:a16="http://schemas.microsoft.com/office/drawing/2014/main" id="{30F02720-B554-9044-A7E7-F900E586A022}"/>
              </a:ext>
            </a:extLst>
          </p:cNvPr>
          <p:cNvSpPr txBox="1"/>
          <p:nvPr/>
        </p:nvSpPr>
        <p:spPr>
          <a:xfrm>
            <a:off x="1165475" y="2757603"/>
            <a:ext cx="4670782" cy="15455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Natural language generation system</a:t>
            </a:r>
          </a:p>
          <a:p>
            <a:pPr marL="171450" lvl="0" indent="-171450" algn="l" rtl="0"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Statistical information collected from the analysis on large amount of text data and recognition algorithms</a:t>
            </a:r>
          </a:p>
          <a:p>
            <a:pPr marL="171450" lvl="0" indent="-171450" algn="l" rtl="0"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Image titles on web</a:t>
            </a:r>
          </a:p>
          <a:p>
            <a:pPr marL="171450" lvl="0" indent="-171450" algn="l" rtl="0"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LSTM units and a deep recurrent generation model 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A13745E-7B2B-2E4D-8968-3C437E88770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569648"/>
      </p:ext>
    </p:extLst>
  </p:cSld>
  <p:clrMapOvr>
    <a:masterClrMapping/>
  </p:clrMapOvr>
  <p:transition advTm="88120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 txBox="1">
            <a:spLocks noGrp="1"/>
          </p:cNvSpPr>
          <p:nvPr>
            <p:ph type="title"/>
          </p:nvPr>
        </p:nvSpPr>
        <p:spPr>
          <a:xfrm>
            <a:off x="1165475" y="604610"/>
            <a:ext cx="6858000" cy="34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In this paper…</a:t>
            </a:r>
            <a:endParaRPr sz="2400" dirty="0"/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xfrm>
            <a:off x="8523157" y="47521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10" name="Google Shape;77;p13">
            <a:extLst>
              <a:ext uri="{FF2B5EF4-FFF2-40B4-BE49-F238E27FC236}">
                <a16:creationId xmlns:a16="http://schemas.microsoft.com/office/drawing/2014/main" id="{E5EE4616-1BE9-5F41-9AE1-953A20902E6E}"/>
              </a:ext>
            </a:extLst>
          </p:cNvPr>
          <p:cNvSpPr txBox="1"/>
          <p:nvPr/>
        </p:nvSpPr>
        <p:spPr>
          <a:xfrm>
            <a:off x="1165474" y="1212077"/>
            <a:ext cx="6268995" cy="2071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28600" algn="l" rtl="0"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120000"/>
              <a:buFont typeface="+mj-lt"/>
              <a:buAutoNum type="arabicPeriod"/>
            </a:pPr>
            <a:r>
              <a:rPr lang="en-US" sz="1200" dirty="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Detect and remove redundant frames -&gt; STIP</a:t>
            </a:r>
          </a:p>
          <a:p>
            <a:pPr marL="228600" lvl="0" indent="-228600" algn="l" rtl="0"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120000"/>
              <a:buFont typeface="+mj-lt"/>
              <a:buAutoNum type="arabicPeriod"/>
            </a:pPr>
            <a:endParaRPr lang="en-US" sz="1200" dirty="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marL="228600" lvl="0" indent="-228600" algn="l" rtl="0"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120000"/>
              <a:buFont typeface="+mj-lt"/>
              <a:buAutoNum type="arabicPeriod"/>
            </a:pPr>
            <a:r>
              <a:rPr lang="en-US" sz="1200" dirty="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Long video segmentation -&gt; Non-linear combination of visual features</a:t>
            </a:r>
          </a:p>
          <a:p>
            <a:pPr marL="228600" lvl="0" indent="-228600" algn="l" rtl="0"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120000"/>
              <a:buFont typeface="+mj-lt"/>
              <a:buAutoNum type="arabicPeriod"/>
            </a:pPr>
            <a:endParaRPr lang="en-US" sz="1200" dirty="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marL="228600" lvl="0" indent="-228600" algn="l" rtl="0"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120000"/>
              <a:buFont typeface="+mj-lt"/>
              <a:buAutoNum type="arabicPeriod"/>
            </a:pPr>
            <a:r>
              <a:rPr lang="en-US" sz="1200" dirty="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Key-frame selection -&gt; Region of interest by STIP, Selecting by saliency detection</a:t>
            </a:r>
          </a:p>
          <a:p>
            <a:pPr marL="228600" lvl="0" indent="-228600" algn="l" rtl="0"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120000"/>
              <a:buFont typeface="+mj-lt"/>
              <a:buAutoNum type="arabicPeriod"/>
            </a:pPr>
            <a:endParaRPr lang="en-US" sz="1200" dirty="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marL="228600" lvl="0" indent="-228600" algn="l" rtl="0"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120000"/>
              <a:buFont typeface="+mj-lt"/>
              <a:buAutoNum type="arabicPeriod"/>
            </a:pPr>
            <a:r>
              <a:rPr lang="en-US" sz="1200" dirty="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Generating caption -&gt; LSTM variant combined with attention mechanism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0E90243E-124A-9348-9518-90551C2A8DE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338392"/>
      </p:ext>
    </p:extLst>
  </p:cSld>
  <p:clrMapOvr>
    <a:masterClrMapping/>
  </p:clrMapOvr>
  <p:transition advTm="89754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 txBox="1">
            <a:spLocks noGrp="1"/>
          </p:cNvSpPr>
          <p:nvPr>
            <p:ph type="title"/>
          </p:nvPr>
        </p:nvSpPr>
        <p:spPr>
          <a:xfrm>
            <a:off x="1165474" y="867077"/>
            <a:ext cx="7525301" cy="34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dirty="0"/>
              <a:t>STIP (</a:t>
            </a:r>
            <a:r>
              <a:rPr lang="en-US" dirty="0" err="1"/>
              <a:t>Spatio</a:t>
            </a:r>
            <a:r>
              <a:rPr lang="en-US" dirty="0"/>
              <a:t>-temporal interest point) detector for redundant video frame detection </a:t>
            </a:r>
            <a:endParaRPr sz="2400" dirty="0"/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xfrm>
            <a:off x="8523157" y="47521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AB80B8A-5666-4E4B-9C9F-7AA6C36C0AAF}"/>
              </a:ext>
            </a:extLst>
          </p:cNvPr>
          <p:cNvGrpSpPr/>
          <p:nvPr/>
        </p:nvGrpSpPr>
        <p:grpSpPr>
          <a:xfrm>
            <a:off x="1288111" y="1382329"/>
            <a:ext cx="6901732" cy="2655841"/>
            <a:chOff x="1288111" y="1382329"/>
            <a:chExt cx="6901732" cy="2655841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0BDD9E86-E9D0-2044-9AF1-F7F73CFB47F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288111" y="1382329"/>
              <a:ext cx="6901732" cy="2378842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C4EB816F-B84C-3F46-9112-8CD136F3C65E}"/>
                </a:ext>
              </a:extLst>
            </p:cNvPr>
            <p:cNvSpPr txBox="1"/>
            <p:nvPr/>
          </p:nvSpPr>
          <p:spPr>
            <a:xfrm>
              <a:off x="3612183" y="3761171"/>
              <a:ext cx="263188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R" sz="1200" dirty="0">
                  <a:solidFill>
                    <a:schemeClr val="bg1"/>
                  </a:solidFill>
                </a:rPr>
                <a:t>Perfomance of STIP Detector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4DB2F4EB-F384-8B41-960E-8A124C83EDF9}"/>
              </a:ext>
            </a:extLst>
          </p:cNvPr>
          <p:cNvGrpSpPr/>
          <p:nvPr/>
        </p:nvGrpSpPr>
        <p:grpSpPr>
          <a:xfrm>
            <a:off x="2465931" y="1202606"/>
            <a:ext cx="4924383" cy="3759764"/>
            <a:chOff x="2465931" y="1202606"/>
            <a:chExt cx="4924383" cy="3759764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278A62A-FDB9-9242-8245-F7A350F1D3A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465931" y="1202606"/>
              <a:ext cx="4924383" cy="3482765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FCFDE80-7803-F148-8EAF-426EF8C5892C}"/>
                </a:ext>
              </a:extLst>
            </p:cNvPr>
            <p:cNvSpPr txBox="1"/>
            <p:nvPr/>
          </p:nvSpPr>
          <p:spPr>
            <a:xfrm>
              <a:off x="3651940" y="4685371"/>
              <a:ext cx="263188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R" sz="1200" dirty="0">
                  <a:solidFill>
                    <a:schemeClr val="bg1"/>
                  </a:solidFill>
                </a:rPr>
                <a:t>Detection of change in long video</a:t>
              </a:r>
            </a:p>
          </p:txBody>
        </p:sp>
      </p:grp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BA2485EC-3D92-D94E-B935-235143E860AD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12262477"/>
      </p:ext>
    </p:extLst>
  </p:cSld>
  <p:clrMapOvr>
    <a:masterClrMapping/>
  </p:clrMapOvr>
  <p:transition advTm="64851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 txBox="1">
            <a:spLocks noGrp="1"/>
          </p:cNvSpPr>
          <p:nvPr>
            <p:ph type="title"/>
          </p:nvPr>
        </p:nvSpPr>
        <p:spPr>
          <a:xfrm>
            <a:off x="1165475" y="604610"/>
            <a:ext cx="6858000" cy="34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Video frame segmentation</a:t>
            </a:r>
            <a:endParaRPr sz="2400" dirty="0"/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xfrm>
            <a:off x="8523157" y="47521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10" name="Google Shape;77;p13">
            <a:extLst>
              <a:ext uri="{FF2B5EF4-FFF2-40B4-BE49-F238E27FC236}">
                <a16:creationId xmlns:a16="http://schemas.microsoft.com/office/drawing/2014/main" id="{E5EE4616-1BE9-5F41-9AE1-953A20902E6E}"/>
              </a:ext>
            </a:extLst>
          </p:cNvPr>
          <p:cNvSpPr txBox="1"/>
          <p:nvPr/>
        </p:nvSpPr>
        <p:spPr>
          <a:xfrm>
            <a:off x="1165474" y="1212077"/>
            <a:ext cx="6268995" cy="1769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 rtl="0"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120000"/>
            </a:pPr>
            <a:r>
              <a:rPr lang="en-US" sz="1800" dirty="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Features</a:t>
            </a:r>
            <a:endParaRPr lang="en-US" sz="1600" dirty="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marL="171450" lvl="0" indent="-171450" algn="l" rtl="0"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Attention (A)</a:t>
            </a:r>
          </a:p>
          <a:p>
            <a:pPr marL="171450" lvl="0" indent="-171450" algn="l" rtl="0"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Contrast (C)</a:t>
            </a:r>
          </a:p>
          <a:p>
            <a:pPr marL="171450" lvl="0" indent="-171450" algn="l" rtl="0"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Sharpness (E)</a:t>
            </a:r>
          </a:p>
          <a:p>
            <a:pPr marL="171450" lvl="0" indent="-171450" algn="l" rtl="0"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Colorfulness (S)</a:t>
            </a:r>
          </a:p>
          <a:p>
            <a:pPr marL="171450" lvl="0" indent="-171450" algn="l" rtl="0"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Facial Impact (F)</a:t>
            </a:r>
          </a:p>
          <a:p>
            <a:pPr lvl="0" algn="l" rtl="0"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Pct val="120000"/>
            </a:pPr>
            <a:endParaRPr lang="en-US" sz="1200" dirty="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F66FDD53-E7AC-584F-8120-66B50F4DF92E}"/>
                  </a:ext>
                </a:extLst>
              </p:cNvPr>
              <p:cNvSpPr txBox="1"/>
              <p:nvPr/>
            </p:nvSpPr>
            <p:spPr>
              <a:xfrm>
                <a:off x="2373464" y="3566159"/>
                <a:ext cx="2882348" cy="21544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𝑠𝑐𝑜𝑟𝑒</m:t>
                          </m:r>
                        </m:sub>
                      </m:sSub>
                      <m:r>
                        <a:rPr lang="en-US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× </m:t>
                      </m:r>
                      <m:r>
                        <a:rPr lang="en-US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en-US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× </m:t>
                      </m:r>
                      <m:r>
                        <a:rPr lang="en-US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𝑆</m:t>
                      </m:r>
                      <m:r>
                        <a:rPr lang="en-US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× </m:t>
                      </m:r>
                      <m:r>
                        <a:rPr lang="en-US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lang="en-US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× </m:t>
                      </m:r>
                      <m:r>
                        <a:rPr lang="en-US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𝜂</m:t>
                      </m:r>
                      <m:r>
                        <a:rPr lang="en-US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en-US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IR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F66FDD53-E7AC-584F-8120-66B50F4DF92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73464" y="3566159"/>
                <a:ext cx="2882348" cy="215444"/>
              </a:xfrm>
              <a:prstGeom prst="rect">
                <a:avLst/>
              </a:prstGeom>
              <a:blipFill>
                <a:blip r:embed="rId5"/>
                <a:stretch>
                  <a:fillRect b="-44444"/>
                </a:stretch>
              </a:blipFill>
            </p:spPr>
            <p:txBody>
              <a:bodyPr/>
              <a:lstStyle/>
              <a:p>
                <a:r>
                  <a:rPr lang="en-I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ight Arrow 5">
            <a:extLst>
              <a:ext uri="{FF2B5EF4-FFF2-40B4-BE49-F238E27FC236}">
                <a16:creationId xmlns:a16="http://schemas.microsoft.com/office/drawing/2014/main" id="{5CE43EEB-AD7B-804B-9182-B89820BC7441}"/>
              </a:ext>
            </a:extLst>
          </p:cNvPr>
          <p:cNvSpPr/>
          <p:nvPr/>
        </p:nvSpPr>
        <p:spPr>
          <a:xfrm>
            <a:off x="1598213" y="3531138"/>
            <a:ext cx="866692" cy="365760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R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D494B0C6-C372-3D43-A064-E67A2E4EBF3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084113"/>
      </p:ext>
    </p:extLst>
  </p:cSld>
  <p:clrMapOvr>
    <a:masterClrMapping/>
  </p:clrMapOvr>
  <p:transition advTm="57793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xfrm>
            <a:off x="8523157" y="47521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077C8ED-67D8-F24D-883F-6E08EE426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R" dirty="0"/>
              <a:t>Key frame selection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9F8DCB5-0709-BA4C-B59D-49B5683D9020}"/>
              </a:ext>
            </a:extLst>
          </p:cNvPr>
          <p:cNvGrpSpPr/>
          <p:nvPr/>
        </p:nvGrpSpPr>
        <p:grpSpPr>
          <a:xfrm>
            <a:off x="0" y="1753466"/>
            <a:ext cx="9144000" cy="2080252"/>
            <a:chOff x="0" y="1753466"/>
            <a:chExt cx="9144000" cy="2080252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3DF10E86-E63C-C44A-B788-72B895382E4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0" y="1753466"/>
              <a:ext cx="9144000" cy="1636568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750E534-0AFE-9641-A5AC-2B141B12C86E}"/>
                </a:ext>
              </a:extLst>
            </p:cNvPr>
            <p:cNvSpPr txBox="1"/>
            <p:nvPr/>
          </p:nvSpPr>
          <p:spPr>
            <a:xfrm>
              <a:off x="3256058" y="3372053"/>
              <a:ext cx="263188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R" sz="1200" dirty="0">
                  <a:solidFill>
                    <a:schemeClr val="bg1"/>
                  </a:solidFill>
                </a:rPr>
                <a:t>Find Key frames by applying saliency detection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5DE4B5F-0995-E840-A79B-00E70A2D4AF9}"/>
              </a:ext>
            </a:extLst>
          </p:cNvPr>
          <p:cNvGrpSpPr/>
          <p:nvPr/>
        </p:nvGrpSpPr>
        <p:grpSpPr>
          <a:xfrm>
            <a:off x="2524849" y="1053467"/>
            <a:ext cx="4139252" cy="3698664"/>
            <a:chOff x="2524848" y="1053467"/>
            <a:chExt cx="4139252" cy="3698664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A7D68E6-F26B-0349-8B72-CB8372A5FE44}"/>
                </a:ext>
              </a:extLst>
            </p:cNvPr>
            <p:cNvSpPr txBox="1"/>
            <p:nvPr/>
          </p:nvSpPr>
          <p:spPr>
            <a:xfrm>
              <a:off x="3278534" y="4475132"/>
              <a:ext cx="263188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R" sz="1200" dirty="0">
                  <a:solidFill>
                    <a:schemeClr val="bg1"/>
                  </a:solidFill>
                </a:rPr>
                <a:t>Region of interest by STIP</a:t>
              </a:r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5A8D037D-DF82-664D-AE24-8BB4B7A0672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524848" y="1053467"/>
              <a:ext cx="4139252" cy="3421665"/>
            </a:xfrm>
            <a:prstGeom prst="rect">
              <a:avLst/>
            </a:prstGeom>
          </p:spPr>
        </p:pic>
      </p:grpSp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65981910-D594-394A-8B31-C29732C150E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78054649"/>
      </p:ext>
    </p:extLst>
  </p:cSld>
  <p:clrMapOvr>
    <a:masterClrMapping/>
  </p:clrMapOvr>
  <p:transition advTm="48267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 txBox="1">
            <a:spLocks noGrp="1"/>
          </p:cNvSpPr>
          <p:nvPr>
            <p:ph type="title"/>
          </p:nvPr>
        </p:nvSpPr>
        <p:spPr>
          <a:xfrm>
            <a:off x="1165475" y="604610"/>
            <a:ext cx="6858000" cy="34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Caption generation</a:t>
            </a:r>
            <a:endParaRPr sz="2400" dirty="0"/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xfrm>
            <a:off x="8523157" y="4752131"/>
            <a:ext cx="5487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A4E0CE3-6950-E143-8D2A-B1A85A6C4084}"/>
              </a:ext>
            </a:extLst>
          </p:cNvPr>
          <p:cNvGrpSpPr/>
          <p:nvPr/>
        </p:nvGrpSpPr>
        <p:grpSpPr>
          <a:xfrm>
            <a:off x="2325992" y="949610"/>
            <a:ext cx="4492016" cy="3941020"/>
            <a:chOff x="2325992" y="949610"/>
            <a:chExt cx="4492016" cy="394102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69B08080-8003-0E46-8DF5-AA0A9C656C4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325992" y="949610"/>
              <a:ext cx="4492016" cy="3701114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6D2A152-17F1-B748-8C61-0615CB9FC58C}"/>
                </a:ext>
              </a:extLst>
            </p:cNvPr>
            <p:cNvSpPr txBox="1"/>
            <p:nvPr/>
          </p:nvSpPr>
          <p:spPr>
            <a:xfrm>
              <a:off x="3278534" y="4613631"/>
              <a:ext cx="263188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R" sz="1200" dirty="0">
                  <a:solidFill>
                    <a:schemeClr val="bg1"/>
                  </a:solidFill>
                </a:rPr>
                <a:t>LSTM Model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D1343231-C615-134F-8688-B97130217C7B}"/>
              </a:ext>
            </a:extLst>
          </p:cNvPr>
          <p:cNvGrpSpPr/>
          <p:nvPr/>
        </p:nvGrpSpPr>
        <p:grpSpPr>
          <a:xfrm>
            <a:off x="0" y="1216170"/>
            <a:ext cx="9144000" cy="2988158"/>
            <a:chOff x="0" y="1216170"/>
            <a:chExt cx="9144000" cy="2988158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3C0CC9AA-24E7-E243-97D2-1964E26DCBD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0" y="1216170"/>
              <a:ext cx="9144000" cy="2711159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3EB0742-0DA3-9C4B-ADD4-9928B89C502B}"/>
                </a:ext>
              </a:extLst>
            </p:cNvPr>
            <p:cNvSpPr txBox="1"/>
            <p:nvPr/>
          </p:nvSpPr>
          <p:spPr>
            <a:xfrm>
              <a:off x="3256059" y="3927329"/>
              <a:ext cx="263188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R" sz="1200" dirty="0">
                  <a:solidFill>
                    <a:schemeClr val="bg1"/>
                  </a:solidFill>
                </a:rPr>
                <a:t>Caption generation overview</a:t>
              </a:r>
            </a:p>
          </p:txBody>
        </p:sp>
      </p:grp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B2C6A4F5-910F-8143-BCFE-07745B360E5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91413546"/>
      </p:ext>
    </p:extLst>
  </p:cSld>
  <p:clrMapOvr>
    <a:masterClrMapping/>
  </p:clrMapOvr>
  <p:transition advTm="59644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7|0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1.9|0.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1.2|0.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9.9|0.7|40.4"/>
</p:tagLst>
</file>

<file path=ppt/theme/theme1.xml><?xml version="1.0" encoding="utf-8"?>
<a:theme xmlns:a="http://schemas.openxmlformats.org/drawingml/2006/main" name="Eleanor template">
  <a:themeElements>
    <a:clrScheme name="Custom 347">
      <a:dk1>
        <a:srgbClr val="2E3037"/>
      </a:dk1>
      <a:lt1>
        <a:srgbClr val="FFFFFF"/>
      </a:lt1>
      <a:dk2>
        <a:srgbClr val="666666"/>
      </a:dk2>
      <a:lt2>
        <a:srgbClr val="F3F3F3"/>
      </a:lt2>
      <a:accent1>
        <a:srgbClr val="39C0BA"/>
      </a:accent1>
      <a:accent2>
        <a:srgbClr val="90E6E2"/>
      </a:accent2>
      <a:accent3>
        <a:srgbClr val="F35B69"/>
      </a:accent3>
      <a:accent4>
        <a:srgbClr val="FAB2B9"/>
      </a:accent4>
      <a:accent5>
        <a:srgbClr val="999FA9"/>
      </a:accent5>
      <a:accent6>
        <a:srgbClr val="E2E7EE"/>
      </a:accent6>
      <a:hlink>
        <a:srgbClr val="39C0BA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</TotalTime>
  <Words>271</Words>
  <Application>Microsoft Macintosh PowerPoint</Application>
  <PresentationFormat>On-screen Show (16:9)</PresentationFormat>
  <Paragraphs>65</Paragraphs>
  <Slides>10</Slides>
  <Notes>10</Notes>
  <HiddenSlides>0</HiddenSlides>
  <MMClips>10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Cambria Math</vt:lpstr>
      <vt:lpstr>Arial</vt:lpstr>
      <vt:lpstr>Quicksand</vt:lpstr>
      <vt:lpstr>Eleanor template</vt:lpstr>
      <vt:lpstr>A long video caption generation algorithm for big video data retrieval</vt:lpstr>
      <vt:lpstr>Introduction to problem</vt:lpstr>
      <vt:lpstr>Key parts of problem</vt:lpstr>
      <vt:lpstr>Previous works</vt:lpstr>
      <vt:lpstr>In this paper…</vt:lpstr>
      <vt:lpstr>STIP (Spatio-temporal interest point) detector for redundant video frame detection </vt:lpstr>
      <vt:lpstr>Video frame segmentation</vt:lpstr>
      <vt:lpstr>Key frame selection</vt:lpstr>
      <vt:lpstr>Caption generation</vt:lpstr>
      <vt:lpstr>Results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and Controlling Memory in Recurrent Neural Network</dc:title>
  <cp:lastModifiedBy>zahra moosavi</cp:lastModifiedBy>
  <cp:revision>21</cp:revision>
  <dcterms:modified xsi:type="dcterms:W3CDTF">2021-06-26T17:18:12Z</dcterms:modified>
</cp:coreProperties>
</file>